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1"/>
    <p:restoredTop sz="94624"/>
  </p:normalViewPr>
  <p:slideViewPr>
    <p:cSldViewPr snapToGrid="0" snapToObjects="1">
      <p:cViewPr varScale="1">
        <p:scale>
          <a:sx n="54" d="100"/>
          <a:sy n="54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720577968"/>
        <c:axId val="-720575680"/>
      </c:barChart>
      <c:catAx>
        <c:axId val="-720577968"/>
        <c:scaling>
          <c:orientation val="minMax"/>
        </c:scaling>
        <c:delete val="1"/>
        <c:axPos val="b"/>
        <c:majorGridlines/>
        <c:numFmt formatCode="General" sourceLinked="0"/>
        <c:majorTickMark val="out"/>
        <c:minorTickMark val="none"/>
        <c:tickLblPos val="nextTo"/>
        <c:crossAx val="-720575680"/>
        <c:crosses val="autoZero"/>
        <c:auto val="1"/>
        <c:lblAlgn val="ctr"/>
        <c:lblOffset val="100"/>
        <c:noMultiLvlLbl val="0"/>
      </c:catAx>
      <c:valAx>
        <c:axId val="-720575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205779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E677F-B1DE-F446-82C0-70F7F0AC67A9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412CD-C208-C543-88A1-4031A5799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20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37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23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8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6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1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8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0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5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4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8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7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CE41F-B839-CE43-BCF0-D65CC381B5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D5F7-C083-A541-B823-F7119CB9B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losone.org/article/info:doi/10.1371/journal.pone.0030440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617563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95600" y="4675120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10 August 2017 </a:t>
            </a:r>
            <a:r>
              <a:rPr lang="mr-IN" b="1" dirty="0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–</a:t>
            </a:r>
            <a:r>
              <a:rPr lang="en-US" b="1" dirty="0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 Ashley Shade</a:t>
            </a:r>
          </a:p>
          <a:p>
            <a:r>
              <a:rPr lang="en-US" b="1" dirty="0" err="1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s</a:t>
            </a:r>
            <a:r>
              <a:rPr lang="en-US" b="1" dirty="0" err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hadeash@msu.edu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  <a:p>
            <a:r>
              <a:rPr lang="en-US" b="1" dirty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dirty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868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Evenness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981200" y="1214015"/>
            <a:ext cx="669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Evenness</a:t>
            </a:r>
            <a:r>
              <a:rPr lang="en-US" dirty="0"/>
              <a:t>: What is the distribution of abundances in the community? </a:t>
            </a:r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2033066" y="2371782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2060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2100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1912418" y="2778829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1988618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2056085" y="3892529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2091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2010843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2083868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2029893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1965599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3332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855647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OTU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133553" y="1646115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</a:t>
            </a:r>
            <a:r>
              <a:rPr lang="en-US" dirty="0"/>
              <a:t>: </a:t>
            </a:r>
          </a:p>
          <a:p>
            <a:r>
              <a:rPr lang="en-US" dirty="0"/>
              <a:t>No. </a:t>
            </a:r>
            <a:r>
              <a:rPr lang="en-US" dirty="0" err="1"/>
              <a:t>seq</a:t>
            </a:r>
            <a:r>
              <a:rPr lang="en-US" dirty="0"/>
              <a:t>, no. individuals (e.g., FISH), biomass, etc.</a:t>
            </a:r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6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1659" y="259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Evenness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981200" y="1214015"/>
            <a:ext cx="669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Evenness</a:t>
            </a:r>
            <a:r>
              <a:rPr lang="en-US" dirty="0"/>
              <a:t>: What is the distribution of abundances in the community? 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2070165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108265" y="6186101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15397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2122553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078103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010635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1987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032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2113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105885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2122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855647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OTU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133554" y="1646114"/>
            <a:ext cx="87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</a:t>
            </a:r>
            <a:r>
              <a:rPr lang="en-US" dirty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5971886" y="2321516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462850" y="2889645"/>
            <a:ext cx="3161165" cy="3381962"/>
            <a:chOff x="4462850" y="3011804"/>
            <a:chExt cx="3161165" cy="3381962"/>
          </a:xfrm>
        </p:grpSpPr>
        <p:grpSp>
          <p:nvGrpSpPr>
            <p:cNvPr id="24" name="Group 23"/>
            <p:cNvGrpSpPr/>
            <p:nvPr/>
          </p:nvGrpSpPr>
          <p:grpSpPr>
            <a:xfrm>
              <a:off x="4462850" y="3011804"/>
              <a:ext cx="3161165" cy="3381962"/>
              <a:chOff x="5328495" y="2766561"/>
              <a:chExt cx="3161165" cy="338196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328495" y="2766561"/>
                <a:ext cx="3161165" cy="33819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5338804" y="3157366"/>
                <a:ext cx="3097900" cy="2900978"/>
                <a:chOff x="7883792" y="1701761"/>
                <a:chExt cx="3097900" cy="290097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8379806" y="1701761"/>
                  <a:ext cx="2402177" cy="2348683"/>
                  <a:chOff x="8951623" y="1830780"/>
                  <a:chExt cx="2402177" cy="2348683"/>
                </a:xfrm>
              </p:grpSpPr>
              <p:cxnSp>
                <p:nvCxnSpPr>
                  <p:cNvPr id="16" name="Straight Connector 15"/>
                  <p:cNvCxnSpPr/>
                  <p:nvPr/>
                </p:nvCxnSpPr>
                <p:spPr>
                  <a:xfrm>
                    <a:off x="8987342" y="1830780"/>
                    <a:ext cx="0" cy="2348683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8951623" y="4160148"/>
                    <a:ext cx="240217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8536920" y="4233407"/>
                  <a:ext cx="24447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Rank (highest to lowest)</a:t>
                  </a:r>
                  <a:endParaRPr lang="en-US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 rot="16200000">
                  <a:off x="7443126" y="2619611"/>
                  <a:ext cx="12506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Abundance</a:t>
                  </a:r>
                  <a:endParaRPr lang="en-US" dirty="0"/>
                </a:p>
              </p:txBody>
            </p:sp>
          </p:grpSp>
        </p:grpSp>
        <p:cxnSp>
          <p:nvCxnSpPr>
            <p:cNvPr id="26" name="Straight Connector 25"/>
            <p:cNvCxnSpPr/>
            <p:nvPr/>
          </p:nvCxnSpPr>
          <p:spPr>
            <a:xfrm>
              <a:off x="5212556" y="4601306"/>
              <a:ext cx="2071124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078144" y="2889645"/>
            <a:ext cx="3161165" cy="3381962"/>
            <a:chOff x="8078144" y="2889645"/>
            <a:chExt cx="3161165" cy="3381962"/>
          </a:xfrm>
        </p:grpSpPr>
        <p:grpSp>
          <p:nvGrpSpPr>
            <p:cNvPr id="284" name="Group 283"/>
            <p:cNvGrpSpPr/>
            <p:nvPr/>
          </p:nvGrpSpPr>
          <p:grpSpPr>
            <a:xfrm>
              <a:off x="8078144" y="2889645"/>
              <a:ext cx="3161165" cy="3381962"/>
              <a:chOff x="5328495" y="2766561"/>
              <a:chExt cx="3161165" cy="3381962"/>
            </a:xfrm>
          </p:grpSpPr>
          <p:sp>
            <p:nvSpPr>
              <p:cNvPr id="285" name="Rectangle 284"/>
              <p:cNvSpPr/>
              <p:nvPr/>
            </p:nvSpPr>
            <p:spPr>
              <a:xfrm>
                <a:off x="5328495" y="2766561"/>
                <a:ext cx="3161165" cy="33819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6" name="Group 285"/>
              <p:cNvGrpSpPr/>
              <p:nvPr/>
            </p:nvGrpSpPr>
            <p:grpSpPr>
              <a:xfrm>
                <a:off x="5338804" y="3157366"/>
                <a:ext cx="3097900" cy="2900978"/>
                <a:chOff x="7883792" y="1701761"/>
                <a:chExt cx="3097900" cy="2900978"/>
              </a:xfrm>
            </p:grpSpPr>
            <p:grpSp>
              <p:nvGrpSpPr>
                <p:cNvPr id="287" name="Group 286"/>
                <p:cNvGrpSpPr/>
                <p:nvPr/>
              </p:nvGrpSpPr>
              <p:grpSpPr>
                <a:xfrm>
                  <a:off x="8379806" y="1701761"/>
                  <a:ext cx="2402177" cy="2348683"/>
                  <a:chOff x="8951623" y="1830780"/>
                  <a:chExt cx="2402177" cy="2348683"/>
                </a:xfrm>
              </p:grpSpPr>
              <p:cxnSp>
                <p:nvCxnSpPr>
                  <p:cNvPr id="290" name="Straight Connector 289"/>
                  <p:cNvCxnSpPr/>
                  <p:nvPr/>
                </p:nvCxnSpPr>
                <p:spPr>
                  <a:xfrm>
                    <a:off x="8987342" y="1830780"/>
                    <a:ext cx="0" cy="2348683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/>
                  <p:cNvCxnSpPr/>
                  <p:nvPr/>
                </p:nvCxnSpPr>
                <p:spPr>
                  <a:xfrm>
                    <a:off x="8951623" y="4160148"/>
                    <a:ext cx="2402177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8" name="TextBox 287"/>
                <p:cNvSpPr txBox="1"/>
                <p:nvPr/>
              </p:nvSpPr>
              <p:spPr>
                <a:xfrm>
                  <a:off x="8536920" y="4233407"/>
                  <a:ext cx="24447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Rank (highest to lowest)</a:t>
                  </a:r>
                  <a:endParaRPr lang="en-US" dirty="0"/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 rot="16200000">
                  <a:off x="7443126" y="2619611"/>
                  <a:ext cx="12506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Abundance</a:t>
                  </a:r>
                  <a:endParaRPr lang="en-US" dirty="0"/>
                </a:p>
              </p:txBody>
            </p:sp>
          </p:grpSp>
        </p:grpSp>
        <p:sp>
          <p:nvSpPr>
            <p:cNvPr id="28" name="Freeform 27"/>
            <p:cNvSpPr/>
            <p:nvPr/>
          </p:nvSpPr>
          <p:spPr>
            <a:xfrm>
              <a:off x="8833757" y="3406994"/>
              <a:ext cx="2179667" cy="2030423"/>
            </a:xfrm>
            <a:custGeom>
              <a:avLst/>
              <a:gdLst>
                <a:gd name="connsiteX0" fmla="*/ 0 w 2024743"/>
                <a:gd name="connsiteY0" fmla="*/ 0 h 1812472"/>
                <a:gd name="connsiteX1" fmla="*/ 391886 w 2024743"/>
                <a:gd name="connsiteY1" fmla="*/ 1371600 h 1812472"/>
                <a:gd name="connsiteX2" fmla="*/ 2024743 w 2024743"/>
                <a:gd name="connsiteY2" fmla="*/ 1812472 h 181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4743" h="1812472">
                  <a:moveTo>
                    <a:pt x="0" y="0"/>
                  </a:moveTo>
                  <a:cubicBezTo>
                    <a:pt x="27214" y="534760"/>
                    <a:pt x="54429" y="1069521"/>
                    <a:pt x="391886" y="1371600"/>
                  </a:cubicBezTo>
                  <a:cubicBezTo>
                    <a:pt x="729343" y="1673679"/>
                    <a:pt x="1377043" y="1743075"/>
                    <a:pt x="2024743" y="1812472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842601" y="2326319"/>
            <a:ext cx="117493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Even</a:t>
            </a:r>
            <a:endParaRPr lang="en-US" sz="4000" dirty="0"/>
          </a:p>
        </p:txBody>
      </p:sp>
      <p:sp>
        <p:nvSpPr>
          <p:cNvPr id="292" name="TextBox 291"/>
          <p:cNvSpPr txBox="1"/>
          <p:nvPr/>
        </p:nvSpPr>
        <p:spPr>
          <a:xfrm>
            <a:off x="8947039" y="2326319"/>
            <a:ext cx="178741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Uneven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6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Membership and Composition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981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  <a:r>
              <a:rPr lang="en-US" dirty="0"/>
              <a:t>: Who is there?</a:t>
            </a:r>
          </a:p>
        </p:txBody>
      </p:sp>
      <p:grpSp>
        <p:nvGrpSpPr>
          <p:cNvPr id="13" name="Group 153"/>
          <p:cNvGrpSpPr/>
          <p:nvPr/>
        </p:nvGrpSpPr>
        <p:grpSpPr>
          <a:xfrm>
            <a:off x="2070165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 Beta-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2108265" y="6186101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 </a:t>
              </a:r>
              <a:r>
                <a:rPr lang="en-US" dirty="0" err="1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2015397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TM7</a:t>
              </a:r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2122553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 </a:t>
              </a:r>
              <a:r>
                <a:rPr lang="en-US" dirty="0" err="1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2078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2010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1987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 Alpha-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2032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 Alpha-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2113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</a:t>
              </a:r>
              <a:r>
                <a:rPr lang="en-US" dirty="0" err="1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2105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2122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 Gamma-</a:t>
              </a:r>
              <a:r>
                <a:rPr lang="en-US" dirty="0" err="1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855647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OTU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133554" y="1646114"/>
            <a:ext cx="87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</a:t>
            </a:r>
            <a:r>
              <a:rPr lang="en-US" dirty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3149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3911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The advantages of phylogeny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981201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Phylogenetic</a:t>
            </a:r>
            <a:r>
              <a:rPr lang="en-US" b="1" dirty="0"/>
              <a:t> diversity</a:t>
            </a:r>
            <a:r>
              <a:rPr lang="en-US" dirty="0"/>
              <a:t>: What is the breadth of </a:t>
            </a:r>
            <a:r>
              <a:rPr lang="en-US" dirty="0" err="1"/>
              <a:t>phylogenetic</a:t>
            </a:r>
            <a:r>
              <a:rPr lang="en-US" dirty="0"/>
              <a:t> representation?</a:t>
            </a:r>
          </a:p>
        </p:txBody>
      </p:sp>
      <p:grpSp>
        <p:nvGrpSpPr>
          <p:cNvPr id="13" name="Group 153"/>
          <p:cNvGrpSpPr/>
          <p:nvPr/>
        </p:nvGrpSpPr>
        <p:grpSpPr>
          <a:xfrm>
            <a:off x="2070165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 Beta-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2108265" y="6186101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 </a:t>
              </a:r>
              <a:r>
                <a:rPr lang="en-US" dirty="0" err="1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2015397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TM7</a:t>
              </a:r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2122553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 </a:t>
              </a:r>
              <a:r>
                <a:rPr lang="en-US" dirty="0" err="1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2078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2010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1987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 Alpha-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2032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13 Alpha-</a:t>
              </a:r>
              <a:r>
                <a:rPr lang="en-US" dirty="0" err="1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2113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</a:t>
              </a:r>
              <a:r>
                <a:rPr lang="en-US" dirty="0" err="1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2105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</a:t>
              </a:r>
              <a:r>
                <a:rPr lang="en-US" dirty="0" err="1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2122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 Gamma-</a:t>
              </a:r>
              <a:r>
                <a:rPr lang="en-US" dirty="0" err="1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1855647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OTU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133554" y="1646114"/>
            <a:ext cx="87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</a:t>
            </a:r>
            <a:r>
              <a:rPr lang="en-US" dirty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911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8807161" y="323481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Common metric = </a:t>
            </a:r>
          </a:p>
          <a:p>
            <a:r>
              <a:rPr lang="en-US" dirty="0"/>
              <a:t>Faith’s </a:t>
            </a:r>
            <a:r>
              <a:rPr lang="en-US" dirty="0" err="1"/>
              <a:t>phylogenetic</a:t>
            </a:r>
            <a:r>
              <a:rPr lang="en-US" dirty="0"/>
              <a:t> diversity</a:t>
            </a:r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0" y="2070100"/>
            <a:ext cx="4533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final word about within-sample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diversity isn’t necessarily better or healthier.  </a:t>
            </a:r>
            <a:r>
              <a:rPr lang="en-US" u="sng" dirty="0" smtClean="0"/>
              <a:t>Diversity is the outcome of ecological processes, not an ecological process in itself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9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600200"/>
            <a:ext cx="11497456" cy="47561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samples. 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  <a:endParaRPr lang="en-US" dirty="0" smtClean="0"/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lvl="1"/>
            <a:r>
              <a:rPr lang="en-US" dirty="0" smtClean="0"/>
              <a:t>This is a question of the observational effort.  We can only compare communities observed at an equal observational effort.</a:t>
            </a: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81341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Rarefaction for </a:t>
            </a:r>
            <a:r>
              <a:rPr lang="en-US" sz="4000" smtClean="0"/>
              <a:t>estimating diversity </a:t>
            </a:r>
            <a:r>
              <a:rPr lang="en-US" sz="4000" dirty="0" smtClean="0"/>
              <a:t>given coverage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27492" cy="46051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 call this “exploratory” rarefaction</a:t>
            </a:r>
          </a:p>
          <a:p>
            <a:r>
              <a:rPr lang="en-US" dirty="0" smtClean="0"/>
              <a:t>It lets us understand how well we’ve observed our community</a:t>
            </a:r>
          </a:p>
          <a:p>
            <a:r>
              <a:rPr lang="en-US" dirty="0" smtClean="0"/>
              <a:t>Calculate a diversity of choice (e.g., richness)</a:t>
            </a:r>
          </a:p>
          <a:p>
            <a:r>
              <a:rPr lang="en-US" dirty="0" smtClean="0"/>
              <a:t>The question asked:  Given an increase in sequencing (observation/coverage) effort, how likely are we to observe a new taxon?</a:t>
            </a:r>
          </a:p>
          <a:p>
            <a:r>
              <a:rPr lang="en-US" dirty="0" smtClean="0"/>
              <a:t>Exploratory rarefaction happens to understand your coverage BEFORE subsampling to an even sequencing effort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54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121275"/>
          </a:xfrm>
        </p:spPr>
        <p:txBody>
          <a:bodyPr>
            <a:normAutofit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</a:t>
            </a:r>
          </a:p>
          <a:p>
            <a:r>
              <a:rPr lang="en-US" dirty="0" smtClean="0"/>
              <a:t>Alternative normalization methods cannot substitute for low quality data or a poor sequencing run!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2444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6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576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The confusion about diversity</a:t>
            </a:r>
          </a:p>
          <a:p>
            <a:r>
              <a:rPr lang="en-US" dirty="0" smtClean="0"/>
              <a:t>Within-Sample (alpha) diversity</a:t>
            </a:r>
          </a:p>
          <a:p>
            <a:r>
              <a:rPr lang="en-US" dirty="0" smtClean="0"/>
              <a:t>Subsampling</a:t>
            </a:r>
          </a:p>
          <a:p>
            <a:r>
              <a:rPr lang="en-US" dirty="0"/>
              <a:t>Comparative (beta) diversity</a:t>
            </a:r>
          </a:p>
          <a:p>
            <a:r>
              <a:rPr lang="en-US" dirty="0" smtClean="0"/>
              <a:t>Directing your data exploration to your question</a:t>
            </a:r>
          </a:p>
          <a:p>
            <a:r>
              <a:rPr lang="en-US" dirty="0" smtClean="0"/>
              <a:t>Categories of metadata for comparative diversity analysis:  categories/clusters v. gradients</a:t>
            </a:r>
          </a:p>
          <a:p>
            <a:r>
              <a:rPr lang="en-US" dirty="0" smtClean="0"/>
              <a:t>Resemblances</a:t>
            </a:r>
          </a:p>
          <a:p>
            <a:r>
              <a:rPr lang="en-US" dirty="0" smtClean="0"/>
              <a:t>Ordination</a:t>
            </a:r>
          </a:p>
          <a:p>
            <a:r>
              <a:rPr lang="en-US" dirty="0" smtClean="0"/>
              <a:t>Hypothesis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2713" y="2687610"/>
            <a:ext cx="7819939" cy="3345174"/>
          </a:xfrm>
        </p:spPr>
        <p:txBody>
          <a:bodyPr>
            <a:normAutofit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Exploration/Discovery: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10412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4054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dirty="0"/>
          </a:p>
          <a:p>
            <a:pPr>
              <a:lnSpc>
                <a:spcPct val="90000"/>
              </a:lnSpc>
            </a:pPr>
            <a:r>
              <a:rPr kumimoji="1" lang="en-US" dirty="0"/>
              <a:t>Associated 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dirty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dirty="0"/>
          </a:p>
          <a:p>
            <a:pPr>
              <a:lnSpc>
                <a:spcPct val="90000"/>
              </a:lnSpc>
            </a:pPr>
            <a:r>
              <a:rPr kumimoji="1" lang="en-US" dirty="0"/>
              <a:t>Associated 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dirty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4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Environmental and categorical variables often are linked to samples in a single “mapping file”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007120" y="2045500"/>
            <a:ext cx="8458200" cy="4587897"/>
          </a:xfrm>
        </p:spPr>
        <p:txBody>
          <a:bodyPr>
            <a:normAutofit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8194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</a:t>
            </a:r>
            <a:r>
              <a:rPr lang="en-US" sz="2000" dirty="0" err="1"/>
              <a:t>d</a:t>
            </a:r>
            <a:r>
              <a:rPr lang="en-US" sz="2000" baseline="-25000" dirty="0" err="1"/>
              <a:t>jk</a:t>
            </a:r>
            <a:r>
              <a:rPr lang="en-US" sz="2000" dirty="0"/>
              <a:t> is the Bray-Curtis index between samples j and k</a:t>
            </a:r>
          </a:p>
          <a:p>
            <a:r>
              <a:rPr lang="en-US" sz="2000" dirty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/>
              <a:t>See Legendre and Legendre book: </a:t>
            </a:r>
            <a:r>
              <a:rPr lang="en-US" sz="2000" i="1" dirty="0"/>
              <a:t>Numerical Ecology. </a:t>
            </a:r>
            <a:r>
              <a:rPr lang="en-US" sz="2000" dirty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804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/>
              <a:t>d</a:t>
            </a:r>
            <a:r>
              <a:rPr lang="nl-NL" sz="3200" i="1" baseline="-25000" dirty="0" err="1"/>
              <a:t>jk</a:t>
            </a:r>
            <a:r>
              <a:rPr lang="nl-NL" sz="3200" i="1" baseline="-25000" dirty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/>
              <a:t>x</a:t>
            </a:r>
            <a:r>
              <a:rPr lang="nl-NL" sz="3200" i="1" baseline="-25000" dirty="0" err="1"/>
              <a:t>ij</a:t>
            </a:r>
            <a:r>
              <a:rPr lang="nl-NL" sz="3200" i="1" dirty="0" err="1"/>
              <a:t>-x</a:t>
            </a:r>
            <a:r>
              <a:rPr lang="nl-NL" sz="3200" i="1" baseline="-25000" dirty="0" err="1"/>
              <a:t>ik</a:t>
            </a:r>
            <a:r>
              <a:rPr lang="nl-NL" sz="3200" i="1" dirty="0"/>
              <a:t>)/(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/>
              <a:t>x</a:t>
            </a:r>
            <a:r>
              <a:rPr lang="nl-NL" sz="3200" i="1" baseline="-25000" dirty="0" err="1"/>
              <a:t>ij</a:t>
            </a:r>
            <a:r>
              <a:rPr lang="nl-NL" sz="3200" i="1" dirty="0" err="1"/>
              <a:t>+x</a:t>
            </a:r>
            <a:r>
              <a:rPr lang="nl-NL" sz="3200" i="1" baseline="-25000" dirty="0" err="1"/>
              <a:t>ik</a:t>
            </a:r>
            <a:r>
              <a:rPr lang="nl-NL" sz="3200" i="1" dirty="0"/>
              <a:t>))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1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/>
          </p:nvPr>
        </p:nvGraphicFramePr>
        <p:xfrm>
          <a:off x="4029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09740" y="1633531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 OTU table (usually </a:t>
            </a:r>
            <a:r>
              <a:rPr lang="en-US" b="1" dirty="0" err="1"/>
              <a:t>relativized</a:t>
            </a:r>
            <a:r>
              <a:rPr lang="en-US" b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1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 Chose appropriate resemblance (</a:t>
            </a:r>
            <a:r>
              <a:rPr lang="en-US" b="1" i="1" dirty="0"/>
              <a:t>e.g., </a:t>
            </a:r>
            <a:r>
              <a:rPr lang="en-US" b="1" dirty="0"/>
              <a:t>Bray Curtis, </a:t>
            </a:r>
            <a:r>
              <a:rPr lang="en-US" b="1" dirty="0" err="1"/>
              <a:t>UniFrac</a:t>
            </a:r>
            <a:r>
              <a:rPr lang="en-US" b="1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60238" y="5252232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 Create a square (observation </a:t>
            </a:r>
            <a:r>
              <a:rPr lang="en-US" b="1" dirty="0" err="1"/>
              <a:t>x</a:t>
            </a:r>
            <a:r>
              <a:rPr lang="en-US" b="1" dirty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539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7171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585455" y="1987234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456303" y="1170862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Taxonomic metrics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52270" y="1170862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Phylogenetic</a:t>
              </a:r>
              <a:r>
                <a:rPr lang="en-US" dirty="0"/>
                <a:t> metrics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56304" y="1170862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Weighted metrics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09800" y="1170862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Unweighted</a:t>
              </a:r>
              <a:r>
                <a:rPr lang="en-US" dirty="0"/>
                <a:t> metrics</a:t>
              </a:r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1658701"/>
            <a:ext cx="107442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(This does not mean we “pick” the best ordination for our hypothesis - </a:t>
            </a:r>
            <a:r>
              <a:rPr lang="en-US" i="1" dirty="0" smtClean="0"/>
              <a:t>confirmation bias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17628" y="1016501"/>
            <a:ext cx="7324621" cy="5751763"/>
            <a:chOff x="2917628" y="1016501"/>
            <a:chExt cx="7324621" cy="5751763"/>
          </a:xfrm>
        </p:grpSpPr>
        <p:pic>
          <p:nvPicPr>
            <p:cNvPr id="17" name="Picture 16" descr="PC1_vs_PC2_plo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628" y="1051179"/>
              <a:ext cx="2844327" cy="2844327"/>
            </a:xfrm>
            <a:prstGeom prst="rect">
              <a:avLst/>
            </a:prstGeom>
          </p:spPr>
        </p:pic>
        <p:pic>
          <p:nvPicPr>
            <p:cNvPr id="18" name="Picture 17" descr="PC1_vs_PC2_plo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569" y="1016501"/>
              <a:ext cx="2913680" cy="2913680"/>
            </a:xfrm>
            <a:prstGeom prst="rect">
              <a:avLst/>
            </a:prstGeom>
          </p:spPr>
        </p:pic>
        <p:pic>
          <p:nvPicPr>
            <p:cNvPr id="19" name="Picture 18" descr="PC1_vs_PC2_plo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272" y="3923987"/>
              <a:ext cx="2844277" cy="2844277"/>
            </a:xfrm>
            <a:prstGeom prst="rect">
              <a:avLst/>
            </a:prstGeom>
          </p:spPr>
        </p:pic>
        <p:pic>
          <p:nvPicPr>
            <p:cNvPr id="20" name="Picture 19" descr="PC1_vs_PC2_plo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678" y="3923986"/>
              <a:ext cx="2844277" cy="284427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34846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Example:  Centralia coal mine fire-affected soils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249367" y="2112968"/>
            <a:ext cx="123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Taxonomic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172384" y="5233061"/>
            <a:ext cx="141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Phylogenetic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5984" y="609866"/>
            <a:ext cx="112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3171" y="528033"/>
            <a:ext cx="135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Unweighted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14353" y="1496922"/>
            <a:ext cx="120654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Bray-Curtis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77500" y="1496922"/>
            <a:ext cx="10600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Sorenson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61301" y="4413230"/>
            <a:ext cx="185531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Weighted </a:t>
            </a:r>
            <a:r>
              <a:rPr lang="en-US" dirty="0" err="1" smtClean="0"/>
              <a:t>UniFrac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25848" y="4348479"/>
            <a:ext cx="208961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Unweighted </a:t>
            </a:r>
            <a:r>
              <a:rPr lang="en-US" dirty="0" err="1" smtClean="0"/>
              <a:t>UniFrac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96164" y="1533466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/>
              <a:t>“Diversity” is a vague word.  </a:t>
            </a:r>
            <a:r>
              <a:rPr lang="en-US" sz="2800" dirty="0"/>
              <a:t>In ecology, it has there are many types of diversity (</a:t>
            </a:r>
            <a:r>
              <a:rPr lang="en-US" sz="2800" i="1" dirty="0"/>
              <a:t>e.g.</a:t>
            </a:r>
            <a:r>
              <a:rPr lang="en-US" sz="2800" dirty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Alpha diversity refers to the diversity inherently descriptive of </a:t>
            </a:r>
            <a:r>
              <a:rPr lang="en-US" sz="2800" u="sng" dirty="0"/>
              <a:t>one sample</a:t>
            </a:r>
            <a:r>
              <a:rPr lang="en-US" sz="2800" dirty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4409483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4585139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1: 50% variance explained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598198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2: 6% variance explained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623578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Treatment 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Legend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597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or 3 dimensional representation of the data</a:t>
            </a:r>
          </a:p>
          <a:p>
            <a:r>
              <a:rPr lang="en-US" dirty="0"/>
              <a:t>Each symbol is one community (compared by the chosen resemblance metric)</a:t>
            </a:r>
          </a:p>
          <a:p>
            <a:r>
              <a:rPr lang="en-US" dirty="0"/>
              <a:t>The distance between symbols represents the extent of differences between communities </a:t>
            </a:r>
          </a:p>
          <a:p>
            <a:r>
              <a:rPr lang="en-US" dirty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7055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733266"/>
            <a:ext cx="10597242" cy="5857269"/>
          </a:xfrm>
        </p:spPr>
        <p:txBody>
          <a:bodyPr>
            <a:noAutofit/>
          </a:bodyPr>
          <a:lstStyle/>
          <a:p>
            <a:r>
              <a:rPr lang="en-US" sz="1600" b="1" dirty="0"/>
              <a:t>Non-metric multidimensional scaling (NMDS)</a:t>
            </a:r>
          </a:p>
          <a:p>
            <a:pPr lvl="1"/>
            <a:r>
              <a:rPr lang="en-US" sz="1600" dirty="0"/>
              <a:t>Makes fewest assumptions, rank based, non-metric so cannot subsequently correlate to environmental measures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600" b="1" dirty="0" smtClean="0"/>
              <a:t>Principal </a:t>
            </a:r>
            <a:r>
              <a:rPr lang="en-US" sz="1600" b="1" dirty="0"/>
              <a:t>coordinates analysis (</a:t>
            </a:r>
            <a:r>
              <a:rPr lang="en-US" sz="1600" b="1" dirty="0" err="1"/>
              <a:t>PCoA</a:t>
            </a:r>
            <a:r>
              <a:rPr lang="en-US" sz="1600" b="1" dirty="0"/>
              <a:t>)</a:t>
            </a:r>
          </a:p>
          <a:p>
            <a:pPr lvl="1"/>
            <a:r>
              <a:rPr lang="en-US" sz="1600" dirty="0"/>
              <a:t>Assumes linear response of taxa, can use any resemblance</a:t>
            </a:r>
          </a:p>
          <a:p>
            <a:pPr lvl="1"/>
            <a:r>
              <a:rPr lang="en-US" sz="1600" dirty="0"/>
              <a:t>Special case </a:t>
            </a:r>
            <a:r>
              <a:rPr lang="en-US" sz="1600" dirty="0" smtClean="0"/>
              <a:t>Principal </a:t>
            </a:r>
            <a:r>
              <a:rPr lang="en-US" sz="1600" dirty="0"/>
              <a:t>Components Analysis (PCA): based on Euclidean distance and not appropriate for communities (for environmental variables, PCA is okay)</a:t>
            </a:r>
          </a:p>
          <a:p>
            <a:pPr lvl="1"/>
            <a:r>
              <a:rPr lang="en-US" sz="1600" dirty="0"/>
              <a:t>Constrained version:  Redundancy Analysis (RDA):  variation in communities are </a:t>
            </a:r>
            <a:r>
              <a:rPr lang="en-US" sz="1600" i="1" dirty="0"/>
              <a:t>constrained</a:t>
            </a:r>
            <a:r>
              <a:rPr lang="en-US" sz="1600" dirty="0"/>
              <a:t> to be explained only by the measured variables.  This is only okay if the ordination of the </a:t>
            </a:r>
            <a:r>
              <a:rPr lang="en-US" sz="1600" dirty="0" err="1"/>
              <a:t>PCoA</a:t>
            </a:r>
            <a:r>
              <a:rPr lang="en-US" sz="1600" dirty="0"/>
              <a:t> matches the RDA, which means that the important/most explanatory environmental variables were measured.  Constrained analyses can be used for variance partitioning.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600" b="1" dirty="0"/>
              <a:t>Correspondence analysis (CA)</a:t>
            </a:r>
          </a:p>
          <a:p>
            <a:pPr lvl="1"/>
            <a:r>
              <a:rPr lang="en-US" sz="1600" dirty="0"/>
              <a:t>Assumes </a:t>
            </a:r>
            <a:r>
              <a:rPr lang="en-US" sz="1600" dirty="0" err="1"/>
              <a:t>unimodal</a:t>
            </a:r>
            <a:r>
              <a:rPr lang="en-US" sz="1600" dirty="0"/>
              <a:t> response of taxa, uses chi-squared distance</a:t>
            </a:r>
          </a:p>
          <a:p>
            <a:pPr lvl="1"/>
            <a:r>
              <a:rPr lang="en-US" sz="1600" dirty="0"/>
              <a:t>Constrained version:  Constrained (Canonical) Correspondence Analysis (CCA)</a:t>
            </a:r>
          </a:p>
          <a:p>
            <a:pPr lvl="1"/>
            <a:r>
              <a:rPr lang="en-US" sz="1600" dirty="0" err="1"/>
              <a:t>Detrended</a:t>
            </a:r>
            <a:r>
              <a:rPr lang="en-US" sz="1600" dirty="0"/>
              <a:t> correspondence analysis- if there is a large “</a:t>
            </a:r>
            <a:r>
              <a:rPr lang="en-US" sz="1600" dirty="0" smtClean="0"/>
              <a:t>horseshoe” </a:t>
            </a:r>
            <a:r>
              <a:rPr lang="en-US" sz="1600" dirty="0"/>
              <a:t>or “arch” affect because too much variability is being squished onto too few dimensions; not often advisable.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</a:p>
          <a:p>
            <a:r>
              <a:rPr lang="en-US" sz="1600" u="sng" dirty="0"/>
              <a:t>Avoid</a:t>
            </a:r>
            <a:r>
              <a:rPr lang="en-US" sz="1600" dirty="0"/>
              <a:t>:  Principle components analysis (PCA) for communities, Redundancy analysis (RDA) in situations that do not have a strong gradient (e.g., time) and </a:t>
            </a:r>
            <a:r>
              <a:rPr lang="en-US" sz="1600" dirty="0" err="1"/>
              <a:t>detrended</a:t>
            </a:r>
            <a:r>
              <a:rPr lang="en-US" sz="1600" dirty="0"/>
              <a:t> analyses </a:t>
            </a:r>
            <a:r>
              <a:rPr lang="en-US" sz="1600" i="1" dirty="0"/>
              <a:t>unless you really know what you are doing.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9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 about:  </a:t>
            </a:r>
            <a:r>
              <a:rPr lang="en-US" b="1" dirty="0"/>
              <a:t>CENTROID (mean)  </a:t>
            </a:r>
            <a:r>
              <a:rPr lang="en-US" dirty="0"/>
              <a:t>or </a:t>
            </a:r>
            <a:r>
              <a:rPr lang="en-US" b="1" dirty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2089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A. Different </a:t>
              </a:r>
              <a:r>
                <a:rPr lang="en-US" dirty="0" err="1"/>
                <a:t>centroid</a:t>
              </a:r>
              <a:r>
                <a:rPr lang="en-US" dirty="0"/>
                <a:t>, same  spread</a:t>
              </a: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1967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B. Different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6457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C. Same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2073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8798706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Treatment 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Legend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18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3305421" y="3734722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3474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74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84" name="TextBox 83"/>
          <p:cNvSpPr txBox="1"/>
          <p:nvPr/>
        </p:nvSpPr>
        <p:spPr>
          <a:xfrm rot="16200000">
            <a:off x="2232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Resemblance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474765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40264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31460" y="246530"/>
            <a:ext cx="4251900" cy="480131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928091" y="5748619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2"/>
              </a:rPr>
              <a:t>http://www.plosone.org/article/info:doi/10.1371/journal.pone.0030440</a:t>
            </a:r>
            <a:endParaRPr lang="en-US" sz="11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1" y="274638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Visualizing communities: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78" y="762001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91" y="6342531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5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83317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3862395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/>
          </a:p>
          <a:p>
            <a:pPr>
              <a:buNone/>
            </a:pPr>
            <a:r>
              <a:rPr lang="en-US" sz="3200" b="1" dirty="0"/>
              <a:t>Gradients </a:t>
            </a:r>
            <a:r>
              <a:rPr lang="en-US" sz="3200" dirty="0"/>
              <a:t>= Do communities change with known environmental changes? (</a:t>
            </a:r>
            <a:r>
              <a:rPr lang="en-US" sz="3200" i="1" dirty="0"/>
              <a:t>e.g., </a:t>
            </a:r>
            <a:r>
              <a:rPr lang="en-US" sz="3200" dirty="0"/>
              <a:t>over time?)</a:t>
            </a:r>
          </a:p>
          <a:p>
            <a:pPr>
              <a:buNone/>
            </a:pPr>
            <a:r>
              <a:rPr lang="en-US" sz="3200" dirty="0"/>
              <a:t>Also called: continuous, quantitative, vector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9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Think about:  </a:t>
            </a:r>
            <a:r>
              <a:rPr lang="en-US" b="1" dirty="0"/>
              <a:t>CENTROID (mean)  </a:t>
            </a:r>
            <a:r>
              <a:rPr lang="en-US" dirty="0"/>
              <a:t>or </a:t>
            </a:r>
            <a:r>
              <a:rPr lang="en-US" b="1" dirty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2089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A. Different </a:t>
              </a:r>
              <a:r>
                <a:rPr lang="en-US" dirty="0" err="1"/>
                <a:t>centroid</a:t>
              </a:r>
              <a:r>
                <a:rPr lang="en-US" dirty="0"/>
                <a:t>, same  spread</a:t>
              </a: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1967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B. Different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6457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C. Same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Non-parametric hypothesis tests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0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1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/>
              <a:t>actual </a:t>
            </a:r>
            <a:r>
              <a:rPr lang="en-US" dirty="0"/>
              <a:t>statistic given the random re-sampling distribution of the data.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8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1066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>
                <a:solidFill>
                  <a:srgbClr val="4F6228"/>
                </a:solidFill>
              </a:rPr>
              <a:t>a priori </a:t>
            </a:r>
            <a:r>
              <a:rPr lang="en-US" sz="3200" dirty="0">
                <a:solidFill>
                  <a:srgbClr val="4F6228"/>
                </a:solidFill>
              </a:rPr>
              <a:t>groups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9887" y="712428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Permutation-based analyses to test hypotheses about group differences in </a:t>
            </a:r>
            <a:r>
              <a:rPr lang="en-US" b="1" dirty="0"/>
              <a:t>CENTROID (mean)  </a:t>
            </a:r>
            <a:r>
              <a:rPr lang="en-US" dirty="0"/>
              <a:t>or </a:t>
            </a:r>
            <a:r>
              <a:rPr lang="en-US" b="1" dirty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121108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2089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A. Different </a:t>
              </a:r>
              <a:r>
                <a:rPr lang="en-US" dirty="0" err="1"/>
                <a:t>centroid</a:t>
              </a:r>
              <a:r>
                <a:rPr lang="en-US" dirty="0"/>
                <a:t>, same  spread</a:t>
              </a:r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1967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B. Different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6457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C. Same </a:t>
              </a:r>
              <a:r>
                <a:rPr lang="en-US" dirty="0" err="1"/>
                <a:t>centroid</a:t>
              </a:r>
              <a:r>
                <a:rPr lang="en-US" dirty="0"/>
                <a:t>, different spread</a:t>
              </a:r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00" y="1723478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Analysis of similarity (ANOSIM)</a:t>
            </a:r>
            <a:r>
              <a:rPr lang="en-US" dirty="0" smtClean="0"/>
              <a:t>:  rank based, least sensitive, makes fewest assumptions, permuted p-value</a:t>
            </a:r>
          </a:p>
          <a:p>
            <a:r>
              <a:rPr lang="en-US" b="1" dirty="0" smtClean="0"/>
              <a:t>Multi-Response Permutation Procedure (MRPP)</a:t>
            </a:r>
            <a:r>
              <a:rPr lang="en-US" dirty="0" smtClean="0"/>
              <a:t>:  metric, permuted  p-value</a:t>
            </a:r>
          </a:p>
          <a:p>
            <a:r>
              <a:rPr lang="en-US" b="1" dirty="0" smtClean="0"/>
              <a:t>Permuted analysis of variance (PERMANOVA)</a:t>
            </a:r>
            <a:r>
              <a:rPr lang="en-US" dirty="0" smtClean="0"/>
              <a:t>:  assumes pseudo-F distribution, can accommodate a range of ANOVA-type experimental designs</a:t>
            </a:r>
          </a:p>
          <a:p>
            <a:r>
              <a:rPr lang="en-US" b="1" dirty="0" smtClean="0"/>
              <a:t>Permutated analysis of dispersion </a:t>
            </a:r>
            <a:r>
              <a:rPr lang="en-US" dirty="0" smtClean="0"/>
              <a:t>(</a:t>
            </a:r>
            <a:r>
              <a:rPr lang="en-US" b="1" dirty="0" smtClean="0"/>
              <a:t>PERMDISP)</a:t>
            </a:r>
            <a:r>
              <a:rPr lang="en-US" dirty="0" smtClean="0"/>
              <a:t>:  p-values from permutation of residuals – tests specifically for differences in dispersion around 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9236"/>
            <a:ext cx="8229600" cy="12809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74960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Shade </a:t>
            </a:r>
            <a:r>
              <a:rPr lang="en-US" i="1" dirty="0"/>
              <a:t>et al</a:t>
            </a:r>
            <a:r>
              <a:rPr lang="en-US" dirty="0"/>
              <a:t>. 2013 AEM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22" y="2758215"/>
            <a:ext cx="8819045" cy="397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6584004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Gradients:  Linking environmental and community data</a:t>
            </a:r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7151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563847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857053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1972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1972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795504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 Resemblance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59806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/ environ. distance</a:t>
            </a:r>
          </a:p>
        </p:txBody>
      </p:sp>
      <p:sp>
        <p:nvSpPr>
          <p:cNvPr id="61" name="Up-Down Arrow 60"/>
          <p:cNvSpPr/>
          <p:nvPr/>
        </p:nvSpPr>
        <p:spPr>
          <a:xfrm>
            <a:off x="2872074" y="4094538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517776" y="4141019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Pearson’s correlation</a:t>
            </a:r>
          </a:p>
          <a:p>
            <a:r>
              <a:rPr lang="en-US" dirty="0"/>
              <a:t>Permuted </a:t>
            </a:r>
            <a:r>
              <a:rPr lang="en-US" dirty="0" err="1"/>
              <a:t>p</a:t>
            </a:r>
            <a:r>
              <a:rPr lang="en-US" dirty="0"/>
              <a:t> value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07878" y="1106909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90418" y="1106909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78801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5915348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 Make your own ordination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0337" y="1690688"/>
          <a:ext cx="8847594" cy="291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599"/>
                <a:gridCol w="1474599"/>
                <a:gridCol w="1474599"/>
                <a:gridCol w="1474599"/>
                <a:gridCol w="1474599"/>
                <a:gridCol w="1474599"/>
              </a:tblGrid>
              <a:tr h="415666">
                <a:tc>
                  <a:txBody>
                    <a:bodyPr/>
                    <a:lstStyle/>
                    <a:p>
                      <a:pPr algn="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OTU1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OTU3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OTU6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5343" marR="5343" marT="5343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9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do this?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55958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1:  make a Bray-Curtis resemblance matrix (square)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99106" y="3298194"/>
                <a:ext cx="5293565" cy="1712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3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4300" i="1">
                              <a:latin typeface="Cambria Math" charset="0"/>
                            </a:rPr>
                            <m:t>𝑗𝑘</m:t>
                          </m:r>
                        </m:sub>
                      </m:sSub>
                      <m:r>
                        <a:rPr lang="en-US" sz="4300" i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4300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3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3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4300" i="0">
                                          <a:latin typeface="Cambria Math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43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3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4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4300" i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43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06" y="3298194"/>
                <a:ext cx="5293565" cy="17120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94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ordination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0337" y="1690688"/>
          <a:ext cx="8847594" cy="291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599"/>
                <a:gridCol w="1474599"/>
                <a:gridCol w="1474599"/>
                <a:gridCol w="1474599"/>
                <a:gridCol w="1474599"/>
                <a:gridCol w="1474599"/>
              </a:tblGrid>
              <a:tr h="415666">
                <a:tc>
                  <a:txBody>
                    <a:bodyPr/>
                    <a:lstStyle/>
                    <a:p>
                      <a:pPr algn="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OTU1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OTU3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OTU5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5343" marR="5343" marT="5343" marB="0" anchor="b"/>
                </a:tc>
              </a:tr>
              <a:tr h="415666">
                <a:tc>
                  <a:txBody>
                    <a:bodyPr/>
                    <a:lstStyle/>
                    <a:p>
                      <a:pPr algn="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OTU6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5343" marR="5343" marT="53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5343" marR="5343" marT="5343" marB="0" anchor="b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81148" y="5078008"/>
                <a:ext cx="5293565" cy="1712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3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300" i="1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4300" i="1">
                              <a:latin typeface="Cambria Math" charset="0"/>
                            </a:rPr>
                            <m:t>𝑗𝑘</m:t>
                          </m:r>
                        </m:sub>
                      </m:sSub>
                      <m:r>
                        <a:rPr lang="en-US" sz="4300" i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4300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3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3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4300" i="0">
                                          <a:latin typeface="Cambria Math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43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300" i="1">
                                              <a:latin typeface="Cambria Math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4300" i="1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US" sz="43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4300" i="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43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300" i="1">
                                          <a:latin typeface="Cambria Math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43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48" y="5078008"/>
                <a:ext cx="5293565" cy="17120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3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 Arrange the first axis</a:t>
            </a:r>
            <a:br>
              <a:rPr lang="en-US" dirty="0" smtClean="0"/>
            </a:br>
            <a:r>
              <a:rPr lang="en-US" dirty="0" smtClean="0"/>
              <a:t> According to Bray and Curtis, 1957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“This technique depends upon the selection of a pair of </a:t>
            </a:r>
            <a:r>
              <a:rPr lang="en-US" b="1" dirty="0"/>
              <a:t>reference stands</a:t>
            </a:r>
            <a:r>
              <a:rPr lang="en-US" dirty="0"/>
              <a:t> for the determination of stand positions on any one axis.  […] those stands which are furthest apart will be more accurate for judging </a:t>
            </a:r>
            <a:r>
              <a:rPr lang="en-US" dirty="0" err="1"/>
              <a:t>interstand</a:t>
            </a:r>
            <a:r>
              <a:rPr lang="en-US" dirty="0"/>
              <a:t> distance than those which are in close proximity.  […] The choice of reference stands should be, therefore, of those stands which are furthest apart and as a consequence, have the greatest sensitivity to over-all compositional change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Thus, for </a:t>
            </a:r>
            <a:r>
              <a:rPr lang="en-US" dirty="0"/>
              <a:t>the first, axis:</a:t>
            </a:r>
          </a:p>
          <a:p>
            <a:pPr lvl="1"/>
            <a:r>
              <a:rPr lang="en-US" dirty="0"/>
              <a:t>Select reference points (communities).  </a:t>
            </a:r>
          </a:p>
          <a:p>
            <a:pPr lvl="1"/>
            <a:r>
              <a:rPr lang="en-US" dirty="0"/>
              <a:t>Arrange all other points in a straight line between the references, representing their differences from the </a:t>
            </a:r>
            <a:r>
              <a:rPr lang="en-US" dirty="0" smtClean="0"/>
              <a:t>references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 Arrange the second axis</a:t>
            </a:r>
            <a:br>
              <a:rPr lang="en-US" dirty="0" smtClean="0"/>
            </a:br>
            <a:r>
              <a:rPr lang="en-US" dirty="0" smtClean="0"/>
              <a:t>More from Bray and Curtis: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“Two new reference stands are selected which are in close proximity on the x axis, but which are nevertheless separated by a great </a:t>
            </a:r>
            <a:r>
              <a:rPr lang="en-US" dirty="0" err="1"/>
              <a:t>interstand</a:t>
            </a:r>
            <a:r>
              <a:rPr lang="en-US" dirty="0"/>
              <a:t> distance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Thus, for the second axis:  </a:t>
            </a:r>
          </a:p>
          <a:p>
            <a:pPr lvl="1"/>
            <a:r>
              <a:rPr lang="en-US" dirty="0" smtClean="0"/>
              <a:t>Chose </a:t>
            </a:r>
            <a:r>
              <a:rPr lang="en-US" dirty="0"/>
              <a:t>two communities on the first axis line that are in close proximity and yet have the largest distance between them by the resemblance calculation.  </a:t>
            </a:r>
            <a:r>
              <a:rPr lang="en-US" dirty="0" smtClean="0"/>
              <a:t>Allow </a:t>
            </a:r>
            <a:r>
              <a:rPr lang="en-US" dirty="0"/>
              <a:t>these two to serve as “references” for the range of axis 2.  </a:t>
            </a:r>
            <a:endParaRPr lang="en-US" dirty="0" smtClean="0"/>
          </a:p>
          <a:p>
            <a:pPr lvl="1"/>
            <a:r>
              <a:rPr lang="en-US" dirty="0" smtClean="0"/>
              <a:t>Arrange </a:t>
            </a:r>
            <a:r>
              <a:rPr lang="en-US" dirty="0"/>
              <a:t>all other samples at their original Axis 1 position, but in reference to their resemblance to the new references on Axis 2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41" y="-99536"/>
            <a:ext cx="7628988" cy="6999931"/>
          </a:xfrm>
        </p:spPr>
      </p:pic>
      <p:sp>
        <p:nvSpPr>
          <p:cNvPr id="6" name="TextBox 5"/>
          <p:cNvSpPr txBox="1"/>
          <p:nvPr/>
        </p:nvSpPr>
        <p:spPr>
          <a:xfrm>
            <a:off x="6627500" y="11182"/>
            <a:ext cx="471282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Bray </a:t>
            </a:r>
            <a:r>
              <a:rPr lang="en-US" sz="4000" smtClean="0"/>
              <a:t>Curtis ordination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6886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06463"/>
            <a:ext cx="9410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7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9622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Oecologia</a:t>
            </a:r>
            <a:r>
              <a:rPr lang="en-US" dirty="0"/>
              <a:t> 2010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526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Ecology Letters 2011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63" y="3237976"/>
            <a:ext cx="3289300" cy="317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77" y="6038326"/>
            <a:ext cx="5473700" cy="749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966" y="1347584"/>
            <a:ext cx="5219700" cy="1866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066" y="3214484"/>
            <a:ext cx="16256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don’t measure diversity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0126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3000" dirty="0"/>
              <a:t>Diversity does not have an absolute value upon which multiple scales or methods of measuring will agree (think about temperatures:  it doesn’t matter if you measure in Celsius or </a:t>
            </a:r>
            <a:r>
              <a:rPr lang="en-US" sz="3000" dirty="0" err="1" smtClean="0"/>
              <a:t>Farenhiet</a:t>
            </a:r>
            <a:r>
              <a:rPr lang="en-US" sz="3000" dirty="0"/>
              <a:t>, you still measure the “same” value of </a:t>
            </a:r>
            <a:r>
              <a:rPr lang="en-US" sz="3000" dirty="0" smtClean="0"/>
              <a:t>temperature</a:t>
            </a:r>
          </a:p>
          <a:p>
            <a:pPr marL="228600" lvl="1">
              <a:spcBef>
                <a:spcPts val="1000"/>
              </a:spcBef>
            </a:pPr>
            <a:r>
              <a:rPr lang="en-US" sz="3000" dirty="0" smtClean="0"/>
              <a:t>Diversity depends on OTU definitions, method of measurements, method of data processing, and choice of diversity index/metric.  </a:t>
            </a:r>
          </a:p>
          <a:p>
            <a:pPr marL="685800" lvl="2">
              <a:spcBef>
                <a:spcPts val="1000"/>
              </a:spcBef>
            </a:pPr>
            <a:r>
              <a:rPr lang="en-US" sz="3000" dirty="0"/>
              <a:t>I</a:t>
            </a:r>
            <a:r>
              <a:rPr lang="en-US" sz="3000" dirty="0" smtClean="0"/>
              <a:t>t is very difficult to compare alpha diversity across studies or investigators</a:t>
            </a:r>
          </a:p>
          <a:p>
            <a:pPr marL="685800" lvl="2">
              <a:spcBef>
                <a:spcPts val="1000"/>
              </a:spcBef>
            </a:pPr>
            <a:r>
              <a:rPr lang="en-US" sz="3000" dirty="0" smtClean="0"/>
              <a:t>Thus,  great care is needed for interpreting such comparisons.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876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Within-sample diversity includes:</a:t>
            </a:r>
          </a:p>
          <a:p>
            <a:pPr marL="800100" lvl="1" indent="-342900"/>
            <a:r>
              <a:rPr lang="en-US" dirty="0"/>
              <a:t>Richness (number of taxa)</a:t>
            </a:r>
          </a:p>
          <a:p>
            <a:pPr marL="800100" lvl="1" indent="-342900"/>
            <a:r>
              <a:rPr lang="en-US" dirty="0"/>
              <a:t>Evenness (distribution of the abundances of taxa)</a:t>
            </a:r>
          </a:p>
          <a:p>
            <a:pPr marL="800100" lvl="1" indent="-342900"/>
            <a:r>
              <a:rPr lang="en-US" dirty="0"/>
              <a:t>Phylogenetic diversity (breadth of phylogenetic representation)</a:t>
            </a:r>
          </a:p>
          <a:p>
            <a:pPr marL="800100" lvl="1" indent="-342900"/>
            <a:r>
              <a:rPr lang="en-US" dirty="0"/>
              <a:t>*Composition (who’s there – identity of the taxa)</a:t>
            </a:r>
          </a:p>
          <a:p>
            <a:endParaRPr lang="en-US" dirty="0"/>
          </a:p>
          <a:p>
            <a:r>
              <a:rPr lang="en-US" dirty="0"/>
              <a:t>Combinations of the above components are used to calculate other diversities:  Shannon diversity, Simpson, </a:t>
            </a:r>
            <a:r>
              <a:rPr lang="en-US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Within-sample diversity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5303548" y="1741582"/>
            <a:ext cx="4922510" cy="4737905"/>
            <a:chOff x="3779548" y="1741581"/>
            <a:chExt cx="4922510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CH</a:t>
              </a:r>
              <a:r>
                <a:rPr lang="en-US" baseline="-25000" dirty="0">
                  <a:latin typeface="Book Antiqua" charset="0"/>
                </a:rPr>
                <a:t>4</a:t>
              </a:r>
              <a:endParaRPr lang="en-US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CO</a:t>
              </a:r>
              <a:r>
                <a:rPr lang="en-US" baseline="-25000" dirty="0">
                  <a:latin typeface="Book Antiqua" charset="0"/>
                </a:rPr>
                <a:t>2</a:t>
              </a:r>
              <a:endParaRPr lang="en-US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C</a:t>
              </a:r>
              <a:r>
                <a:rPr lang="en-US" baseline="-25000" dirty="0">
                  <a:latin typeface="Book Antiqua" charset="0"/>
                </a:rPr>
                <a:t>6</a:t>
              </a:r>
              <a:r>
                <a:rPr lang="en-US" dirty="0">
                  <a:latin typeface="Book Antiqua" charset="0"/>
                </a:rPr>
                <a:t>H</a:t>
              </a:r>
              <a:r>
                <a:rPr lang="en-US" baseline="-25000" dirty="0">
                  <a:latin typeface="Book Antiqua" charset="0"/>
                </a:rPr>
                <a:t>12</a:t>
              </a:r>
              <a:r>
                <a:rPr lang="en-US" dirty="0">
                  <a:latin typeface="Book Antiqua" charset="0"/>
                </a:rPr>
                <a:t>O</a:t>
              </a:r>
              <a:r>
                <a:rPr lang="en-US" baseline="-25000" dirty="0">
                  <a:latin typeface="Book Antiqua" charset="0"/>
                </a:rPr>
                <a:t>6</a:t>
              </a:r>
              <a:endParaRPr lang="en-US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22510" cy="3351213"/>
              <a:chOff x="3779548" y="3128273"/>
              <a:chExt cx="4922510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NO</a:t>
                </a:r>
                <a:r>
                  <a:rPr lang="en-US" baseline="-25000">
                    <a:latin typeface="Book Antiqua" charset="0"/>
                  </a:rPr>
                  <a:t>3</a:t>
                </a:r>
                <a:r>
                  <a:rPr lang="en-US" baseline="30000">
                    <a:latin typeface="Book Antiqua" charset="0"/>
                  </a:rPr>
                  <a:t>-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N</a:t>
                </a:r>
                <a:r>
                  <a:rPr lang="en-US" baseline="-25000">
                    <a:latin typeface="Book Antiqua" charset="0"/>
                  </a:rPr>
                  <a:t>2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NH</a:t>
                </a:r>
                <a:r>
                  <a:rPr lang="en-US" baseline="-25000">
                    <a:latin typeface="Book Antiqua" charset="0"/>
                  </a:rPr>
                  <a:t>4</a:t>
                </a:r>
                <a:r>
                  <a:rPr lang="en-US" baseline="30000">
                    <a:latin typeface="Book Antiqua" charset="0"/>
                  </a:rPr>
                  <a:t>+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O</a:t>
                </a:r>
                <a:r>
                  <a:rPr lang="en-US" baseline="-25000">
                    <a:latin typeface="Book Antiqua" charset="0"/>
                  </a:rPr>
                  <a:t>2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823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HPO</a:t>
                </a:r>
                <a:r>
                  <a:rPr lang="en-US" baseline="-25000">
                    <a:latin typeface="Book Antiqua" charset="0"/>
                  </a:rPr>
                  <a:t>4</a:t>
                </a:r>
                <a:r>
                  <a:rPr lang="en-US" baseline="30000">
                    <a:latin typeface="Book Antiqua" charset="0"/>
                  </a:rPr>
                  <a:t>2-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SO</a:t>
                </a:r>
                <a:r>
                  <a:rPr lang="en-US" baseline="-25000">
                    <a:latin typeface="Book Antiqua" charset="0"/>
                  </a:rPr>
                  <a:t>4</a:t>
                </a:r>
                <a:r>
                  <a:rPr lang="en-US" baseline="30000">
                    <a:latin typeface="Book Antiqua" charset="0"/>
                  </a:rPr>
                  <a:t>2-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5015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HS</a:t>
                </a:r>
                <a:r>
                  <a:rPr lang="en-US" baseline="30000">
                    <a:latin typeface="Book Antiqua" charset="0"/>
                  </a:rPr>
                  <a:t>-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Me</a:t>
                </a:r>
                <a:r>
                  <a:rPr lang="en-US" baseline="30000">
                    <a:latin typeface="Book Antiqua" charset="0"/>
                  </a:rPr>
                  <a:t>2+</a:t>
                </a:r>
                <a:endParaRPr lang="en-US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err="1">
                    <a:latin typeface="Book Antiqua" charset="0"/>
                  </a:rPr>
                  <a:t>MeS</a:t>
                </a:r>
                <a:endParaRPr lang="en-US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C</a:t>
              </a:r>
              <a:r>
                <a:rPr lang="en-US" baseline="-25000">
                  <a:latin typeface="Book Antiqua" charset="0"/>
                </a:rPr>
                <a:t>2</a:t>
              </a:r>
              <a:r>
                <a:rPr lang="en-US">
                  <a:latin typeface="Book Antiqua" charset="0"/>
                </a:rPr>
                <a:t>H</a:t>
              </a:r>
              <a:r>
                <a:rPr lang="en-US" baseline="-25000">
                  <a:latin typeface="Book Antiqua" charset="0"/>
                </a:rPr>
                <a:t>3</a:t>
              </a:r>
              <a:r>
                <a:rPr lang="en-US">
                  <a:latin typeface="Book Antiqua" charset="0"/>
                </a:rPr>
                <a:t>O</a:t>
              </a:r>
              <a:r>
                <a:rPr lang="en-US" baseline="-25000">
                  <a:latin typeface="Book Antiqua" charset="0"/>
                </a:rPr>
                <a:t>2</a:t>
              </a:r>
              <a:r>
                <a:rPr lang="en-US" baseline="30000">
                  <a:latin typeface="Book Antiqua" charset="0"/>
                </a:rPr>
                <a:t>-</a:t>
              </a:r>
              <a:endParaRPr lang="en-US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Book Antiqua" charset="0"/>
                </a:rPr>
                <a:t>CO</a:t>
              </a:r>
              <a:r>
                <a:rPr lang="en-US" baseline="-25000">
                  <a:latin typeface="Book Antiqua" charset="0"/>
                </a:rPr>
                <a:t>2</a:t>
              </a:r>
              <a:endParaRPr lang="en-US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1930401" y="1878597"/>
            <a:ext cx="36614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about the community that we can glean from </a:t>
            </a:r>
            <a:r>
              <a:rPr lang="en-US" dirty="0" err="1"/>
              <a:t>metagenomic</a:t>
            </a:r>
            <a:r>
              <a:rPr lang="en-US" dirty="0"/>
              <a:t> sequencing</a:t>
            </a:r>
          </a:p>
          <a:p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A certain number of </a:t>
            </a:r>
            <a:r>
              <a:rPr lang="en-US" dirty="0" err="1"/>
              <a:t>OTUs</a:t>
            </a:r>
            <a:r>
              <a:rPr lang="en-US" i="1" dirty="0"/>
              <a:t>- </a:t>
            </a:r>
            <a:r>
              <a:rPr lang="en-US" b="1" i="1" dirty="0"/>
              <a:t>richness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dirty="0"/>
              <a:t>Each OTU is present in a certain abundance- collectively, </a:t>
            </a:r>
            <a:r>
              <a:rPr lang="en-US" b="1" i="1" dirty="0"/>
              <a:t>evenness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dirty="0"/>
              <a:t>Each OTU has a taxonomic assignment- </a:t>
            </a:r>
            <a:r>
              <a:rPr lang="en-US" b="1" i="1" dirty="0"/>
              <a:t>composition</a:t>
            </a:r>
          </a:p>
          <a:p>
            <a:pPr>
              <a:buFont typeface="Arial"/>
              <a:buChar char="•"/>
            </a:pPr>
            <a:endParaRPr lang="en-US" b="1" i="1" dirty="0"/>
          </a:p>
          <a:p>
            <a:pPr>
              <a:buFont typeface="Arial"/>
              <a:buChar char="•"/>
            </a:pPr>
            <a:r>
              <a:rPr lang="en-US" b="1" i="1" dirty="0"/>
              <a:t>Phylogenetic breadth </a:t>
            </a:r>
            <a:r>
              <a:rPr lang="en-US" dirty="0"/>
              <a:t>- how related are the lineages represented in the community?</a:t>
            </a:r>
            <a:endParaRPr lang="en-US" b="1" dirty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Richness</a:t>
            </a:r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6324318" y="25845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65529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6614829" y="2598834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6248118" y="2355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6095716" y="2584547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6400518" y="2736947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37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8951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7449848" y="4717362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8465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9256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8807161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7711786" y="379978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7884824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7581611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7732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8265824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8646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8737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8457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7646699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7270461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6322724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6665624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7046624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6665624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7199024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7580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9104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9027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8951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9072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7046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7046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6887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7199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6970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7199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6894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6818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6741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7173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6964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7122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7656224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8265824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9485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7695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9143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9372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9296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8570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8303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8078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8608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8120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2929467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Richness</a:t>
            </a:r>
            <a:r>
              <a:rPr lang="en-US" dirty="0"/>
              <a:t>:  How many </a:t>
            </a:r>
            <a:r>
              <a:rPr lang="en-US" dirty="0" err="1"/>
              <a:t>OTUs</a:t>
            </a:r>
            <a:r>
              <a:rPr lang="en-US" dirty="0"/>
              <a:t>?</a:t>
            </a:r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2033066" y="2371782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2060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2100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1912418" y="2770917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1988618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2056085" y="3922284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2091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2010843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2083868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1965599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2929467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Richness = 11 </a:t>
            </a:r>
            <a:r>
              <a:rPr lang="en-US" dirty="0" err="1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2029893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1855647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OTU</a:t>
            </a:r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2795</Words>
  <Application>Microsoft Macintosh PowerPoint</Application>
  <PresentationFormat>Widescreen</PresentationFormat>
  <Paragraphs>528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Book Antiqua</vt:lpstr>
      <vt:lpstr>Calibri</vt:lpstr>
      <vt:lpstr>Calibri Light</vt:lpstr>
      <vt:lpstr>Cambria Math</vt:lpstr>
      <vt:lpstr>Mangal</vt:lpstr>
      <vt:lpstr>Arial</vt:lpstr>
      <vt:lpstr>Office Theme</vt:lpstr>
      <vt:lpstr>Explorations in Data Analyses for Metagenomic Advances in Microbial Ecology</vt:lpstr>
      <vt:lpstr>Diversity Outline</vt:lpstr>
      <vt:lpstr>Diversity in all of its glory</vt:lpstr>
      <vt:lpstr>Whittaker introduces alpha, beta, gamma diversity (1972)</vt:lpstr>
      <vt:lpstr>The confusion continues… for decades</vt:lpstr>
      <vt:lpstr>We don’t measure diversity well</vt:lpstr>
      <vt:lpstr>Within-sample (aka alpha) diversity</vt:lpstr>
      <vt:lpstr>Within-sample diversity</vt:lpstr>
      <vt:lpstr>Richness</vt:lpstr>
      <vt:lpstr>Evenness</vt:lpstr>
      <vt:lpstr>Evenness</vt:lpstr>
      <vt:lpstr>Membership and Composition</vt:lpstr>
      <vt:lpstr>The advantages of phylogeny</vt:lpstr>
      <vt:lpstr>A final word about within-sample diversity</vt:lpstr>
      <vt:lpstr>Subsampling:  Get “even” </vt:lpstr>
      <vt:lpstr>Rarefaction for estimating diversity given coverage</vt:lpstr>
      <vt:lpstr>Diversity Part 1 Review 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  (This does not mean we “pick” the best ordination for our hypothesis - confirmation bias) </vt:lpstr>
      <vt:lpstr>Example:  Centralia coal mine fire-affected soils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Hypothesis tests</vt:lpstr>
      <vt:lpstr>A paper where every hypothesis test is used with every resemblance.  Ever. </vt:lpstr>
      <vt:lpstr>Gradients:  Linking environmental and community data</vt:lpstr>
      <vt:lpstr>Exercise:  Make your own ordination</vt:lpstr>
      <vt:lpstr>How do we do this?</vt:lpstr>
      <vt:lpstr>Make your own ordination</vt:lpstr>
      <vt:lpstr>Step 2:  Arrange the first axis  According to Bray and Curtis, 1957</vt:lpstr>
      <vt:lpstr>Step 3:  Arrange the second axis More from Bray and Curtis:</vt:lpstr>
      <vt:lpstr>How did we do?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7</cp:revision>
  <dcterms:created xsi:type="dcterms:W3CDTF">2017-08-09T21:53:29Z</dcterms:created>
  <dcterms:modified xsi:type="dcterms:W3CDTF">2017-08-10T14:35:56Z</dcterms:modified>
</cp:coreProperties>
</file>